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24" r:id="rId3"/>
    <p:sldId id="325" r:id="rId4"/>
    <p:sldId id="326" r:id="rId5"/>
    <p:sldId id="280" r:id="rId6"/>
    <p:sldId id="327" r:id="rId7"/>
    <p:sldId id="268" r:id="rId8"/>
    <p:sldId id="337" r:id="rId9"/>
    <p:sldId id="338" r:id="rId10"/>
    <p:sldId id="339" r:id="rId11"/>
    <p:sldId id="340" r:id="rId12"/>
    <p:sldId id="341" r:id="rId13"/>
    <p:sldId id="328" r:id="rId14"/>
    <p:sldId id="329" r:id="rId15"/>
    <p:sldId id="330" r:id="rId16"/>
    <p:sldId id="331" r:id="rId17"/>
    <p:sldId id="332" r:id="rId18"/>
    <p:sldId id="333" r:id="rId19"/>
    <p:sldId id="342" r:id="rId20"/>
    <p:sldId id="343" r:id="rId21"/>
    <p:sldId id="322" r:id="rId22"/>
    <p:sldId id="267" r:id="rId23"/>
    <p:sldId id="323" r:id="rId24"/>
    <p:sldId id="334" r:id="rId25"/>
    <p:sldId id="273" r:id="rId26"/>
    <p:sldId id="283" r:id="rId27"/>
    <p:sldId id="352" r:id="rId28"/>
    <p:sldId id="348" r:id="rId29"/>
    <p:sldId id="350" r:id="rId30"/>
    <p:sldId id="351" r:id="rId31"/>
    <p:sldId id="284" r:id="rId32"/>
    <p:sldId id="262" r:id="rId33"/>
    <p:sldId id="285" r:id="rId34"/>
    <p:sldId id="286" r:id="rId35"/>
    <p:sldId id="287" r:id="rId36"/>
    <p:sldId id="288" r:id="rId37"/>
    <p:sldId id="289" r:id="rId38"/>
    <p:sldId id="263" r:id="rId39"/>
    <p:sldId id="269" r:id="rId40"/>
    <p:sldId id="290" r:id="rId41"/>
    <p:sldId id="344" r:id="rId42"/>
    <p:sldId id="292" r:id="rId43"/>
    <p:sldId id="293" r:id="rId44"/>
    <p:sldId id="294" r:id="rId45"/>
    <p:sldId id="306" r:id="rId46"/>
    <p:sldId id="295" r:id="rId47"/>
    <p:sldId id="296" r:id="rId48"/>
    <p:sldId id="291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45" r:id="rId58"/>
    <p:sldId id="347" r:id="rId59"/>
    <p:sldId id="346" r:id="rId60"/>
    <p:sldId id="353" r:id="rId61"/>
    <p:sldId id="349" r:id="rId62"/>
    <p:sldId id="35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587"/>
  </p:normalViewPr>
  <p:slideViewPr>
    <p:cSldViewPr snapToGrid="0" snapToObjects="1">
      <p:cViewPr>
        <p:scale>
          <a:sx n="79" d="100"/>
          <a:sy n="79" d="100"/>
        </p:scale>
        <p:origin x="23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tree_teaching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7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127.0.0.1:800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otree2018" TargetMode="Externa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hyperlink" Target="http://rogerdudler.github.io/git-guide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Hamburg</a:t>
            </a:r>
          </a:p>
          <a:p>
            <a:r>
              <a:rPr lang="en-US" dirty="0" smtClean="0"/>
              <a:t>May 29-30, 2018</a:t>
            </a:r>
          </a:p>
          <a:p>
            <a:r>
              <a:rPr lang="en-US" dirty="0" smtClean="0"/>
              <a:t>Day 1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state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ordinary html files which get the info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2"/>
            <a:ext cx="9851571" cy="16981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20487"/>
              </p:ext>
            </p:extLst>
          </p:nvPr>
        </p:nvGraphicFramePr>
        <p:xfrm>
          <a:off x="0" y="3899353"/>
          <a:ext cx="12192000" cy="29392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54718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http://bit.ly/otree_teaching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029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471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general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coding help: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7"/>
                        </a:rPr>
                        <a:t>https://stackoverflow.com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96677"/>
              </p:ext>
            </p:extLst>
          </p:nvPr>
        </p:nvGraphicFramePr>
        <p:xfrm>
          <a:off x="293912" y="1862666"/>
          <a:ext cx="1160961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808"/>
                <a:gridCol w="58048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Mac/Linux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Installing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Creating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Activating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source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/bin/activate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.\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\Scripts\activate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Leaving the virtual environment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deactivate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create our first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Create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and/or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activate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install oTree: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pip install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U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Check version: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--version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my_first_project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my_first_project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add app to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 Neue Thin" charset="0"/>
                <a:ea typeface="Helvetica Neue Thin" charset="0"/>
                <a:cs typeface="Helvetica Neue Thin" charset="0"/>
              </a:rPr>
              <a:t>go to: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4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processing: first intro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Models: where the data is stored (Player, Group, </a:t>
            </a:r>
            <a:r>
              <a:rPr lang="en-US" dirty="0" err="1" smtClean="0"/>
              <a:t>Subsession</a:t>
            </a:r>
            <a:r>
              <a:rPr lang="en-US" dirty="0" smtClean="0"/>
              <a:t>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Field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doc, </a:t>
            </a:r>
            <a:r>
              <a:rPr lang="en-US" dirty="0" err="1" smtClean="0"/>
              <a:t>verbose_name</a:t>
            </a:r>
            <a:r>
              <a:rPr lang="en-US" dirty="0" smtClean="0"/>
              <a:t>, max, min, choices and other field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‘player’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[‘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pPr marL="0" lv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75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form(s) on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01625" indent="0" algn="ctr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fieldform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player.my_field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label= ‘Enter something’ %}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 algn="ctr">
              <a:buNone/>
            </a:pPr>
            <a:r>
              <a:rPr lang="en-US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29845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600" dirty="0"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form }}</a:t>
            </a:r>
          </a:p>
        </p:txBody>
      </p:sp>
    </p:spTree>
    <p:extLst>
      <p:ext uri="{BB962C8B-B14F-4D97-AF65-F5344CB8AC3E}">
        <p14:creationId xmlns:p14="http://schemas.microsoft.com/office/powerpoint/2010/main" val="1008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‘A’:</a:t>
            </a: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[‘a’, ‘b’]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[‘c’, ‘d’]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609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3053443"/>
            <a:ext cx="9851571" cy="2258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link to follow: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http://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bit.ly/otree2018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BEFORE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vars_for_template</a:t>
            </a:r>
            <a:r>
              <a:rPr lang="en-US" dirty="0" smtClean="0"/>
              <a:t> (should return variables in a form of </a:t>
            </a:r>
            <a:r>
              <a:rPr lang="en-US" b="1" dirty="0" smtClean="0"/>
              <a:t>dictionary)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AFTER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before_next_page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blueprint of a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How many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they interact in the real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many rounds?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players have different roles?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are the main stages within each round?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When and how payoffs are calculated?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information a player needs from other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external (preexisting) information is needed?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treatments change the game flow?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Compile the blueprint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Write the code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Test it locally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/>
              <a:t> repo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Share it with me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chapkovski@gmail.com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guess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player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round</a:t>
            </a:r>
            <a:r>
              <a:rPr lang="ru-RU" dirty="0" smtClean="0"/>
              <a:t> (</a:t>
            </a:r>
            <a:r>
              <a:rPr lang="en-US" dirty="0" smtClean="0"/>
              <a:t>or more)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roles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random number, letting player to guess, show them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the guess is made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info is needed from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Pre-generated random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treatments</a:t>
            </a:r>
          </a:p>
        </p:txBody>
      </p:sp>
    </p:spTree>
    <p:extLst>
      <p:ext uri="{BB962C8B-B14F-4D97-AF65-F5344CB8AC3E}">
        <p14:creationId xmlns:p14="http://schemas.microsoft.com/office/powerpoint/2010/main" val="9280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r>
              <a:rPr lang="en-US" dirty="0" smtClean="0"/>
              <a:t>Guess random number game</a:t>
            </a:r>
          </a:p>
          <a:p>
            <a:r>
              <a:rPr lang="en-US" dirty="0" smtClean="0"/>
              <a:t>Ultimatum game</a:t>
            </a:r>
          </a:p>
          <a:p>
            <a:r>
              <a:rPr lang="en-US" dirty="0" smtClean="0"/>
              <a:t>Public good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157" cy="4428218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game parameters that stay the same for all players</a:t>
            </a:r>
          </a:p>
          <a:p>
            <a:pPr fontAlgn="base">
              <a:lnSpc>
                <a:spcPct val="150000"/>
              </a:lnSpc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parameters that stay the same for all participants in 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data/parameters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that stay the same for all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members of one group in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data/parameters that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are unique for each player in a specific round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4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endowment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minguess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maxguess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block content %}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 refer to the constant: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Constants.endowment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1054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What kind of ‘basic’ behavioral games are widely used?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2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54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‘player’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6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3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Write the code</a:t>
            </a:r>
          </a:p>
          <a:p>
            <a:pPr fontAlgn="base"/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fontAlgn="base"/>
            <a:r>
              <a:rPr lang="en-US" dirty="0" smtClean="0"/>
              <a:t>Deploy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 smtClean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repository in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www.github.com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remote origin LINK_TO_GIT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 origin master --set-upstream</a:t>
            </a:r>
          </a:p>
          <a:p>
            <a:pPr marL="0" indent="0" algn="ctr">
              <a:buNone/>
            </a:pPr>
            <a:r>
              <a:rPr lang="en-US" dirty="0" smtClean="0"/>
              <a:t>More </a:t>
            </a:r>
            <a:r>
              <a:rPr lang="en-US" dirty="0"/>
              <a:t>info: </a:t>
            </a:r>
            <a:r>
              <a:rPr lang="en-US" dirty="0">
                <a:hlinkClick r:id="rId3"/>
              </a:rPr>
              <a:t>http://rogerdudler.github.io/git-guide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pushing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first!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create APP_NAME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addons:create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heroku-redis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master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resetdb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93" y="4245429"/>
            <a:ext cx="5794707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What kind of ‘basic’ behavioral games are widely used?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Dictator Game</a:t>
            </a:r>
          </a:p>
          <a:p>
            <a:r>
              <a:rPr lang="en-US" smtClean="0"/>
              <a:t>Trust (Investment) game</a:t>
            </a:r>
          </a:p>
          <a:p>
            <a:r>
              <a:rPr lang="en-US" smtClean="0"/>
              <a:t>Prisoner’s Dilemma</a:t>
            </a:r>
          </a:p>
          <a:p>
            <a:r>
              <a:rPr lang="en-US" smtClean="0"/>
              <a:t>Public good game (PGG)</a:t>
            </a:r>
          </a:p>
          <a:p>
            <a:r>
              <a:rPr lang="en-US" smtClean="0"/>
              <a:t>PGG with punishment (Fehr and </a:t>
            </a:r>
            <a:r>
              <a:rPr lang="en-US" err="1" smtClean="0"/>
              <a:t>Gächter</a:t>
            </a:r>
            <a:r>
              <a:rPr lang="en-US" smtClean="0"/>
              <a:t>)</a:t>
            </a:r>
          </a:p>
          <a:p>
            <a:r>
              <a:rPr lang="en-US" smtClean="0"/>
              <a:t>Beauty contest (Guess 2/3)</a:t>
            </a:r>
          </a:p>
          <a:p>
            <a:r>
              <a:rPr lang="en-US" smtClean="0"/>
              <a:t>Real effort tasks</a:t>
            </a:r>
          </a:p>
          <a:p>
            <a:r>
              <a:rPr lang="en-US" smtClean="0"/>
              <a:t>Principal-agent dilemma</a:t>
            </a:r>
          </a:p>
        </p:txBody>
      </p:sp>
    </p:spTree>
    <p:extLst>
      <p:ext uri="{BB962C8B-B14F-4D97-AF65-F5344CB8AC3E}">
        <p14:creationId xmlns:p14="http://schemas.microsoft.com/office/powerpoint/2010/main" val="12491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Obtaining data from previous rounds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player.in_all_rounds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player.in_previous_rounds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5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template: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player.round_number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r>
              <a:rPr lang="en-US" sz="5700" dirty="0" smtClean="0">
                <a:latin typeface="Helvetica Neue Thin" charset="0"/>
                <a:ea typeface="Helvetica Neue Thin" charset="0"/>
                <a:cs typeface="Helvetica Neue Thin" charset="0"/>
              </a:rPr>
              <a:t>on page: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 through any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pages</a:t>
            </a: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template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7" y="2519613"/>
            <a:ext cx="8379060" cy="1298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97" y="4431631"/>
            <a:ext cx="7717924" cy="22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task: multi-round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make the game multi-round</a:t>
            </a:r>
          </a:p>
          <a:p>
            <a:pPr fontAlgn="base"/>
            <a:r>
              <a:rPr lang="en-US" dirty="0" smtClean="0"/>
              <a:t>Final results: an accumulated over n rounds</a:t>
            </a:r>
          </a:p>
        </p:txBody>
      </p:sp>
    </p:spTree>
    <p:extLst>
      <p:ext uri="{BB962C8B-B14F-4D97-AF65-F5344CB8AC3E}">
        <p14:creationId xmlns:p14="http://schemas.microsoft.com/office/powerpoint/2010/main" val="13913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1579</Words>
  <Application>Microsoft Macintosh PowerPoint</Application>
  <PresentationFormat>Widescreen</PresentationFormat>
  <Paragraphs>382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Aleo</vt:lpstr>
      <vt:lpstr>Calibri</vt:lpstr>
      <vt:lpstr>Consolas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oTree</vt:lpstr>
      <vt:lpstr>oTree</vt:lpstr>
      <vt:lpstr>Outline</vt:lpstr>
      <vt:lpstr>What kind of ‘basic’ behavioral games are widely used?</vt:lpstr>
      <vt:lpstr>What kind of ‘basic’ behavioral games are widely used?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virtualenv</vt:lpstr>
      <vt:lpstr>Let’s create our first oTree app</vt:lpstr>
      <vt:lpstr>Very brief introduction</vt:lpstr>
      <vt:lpstr>Structure of oTree app</vt:lpstr>
      <vt:lpstr>Data processing: first intro</vt:lpstr>
      <vt:lpstr>Anatomy of an oTree Page</vt:lpstr>
      <vt:lpstr>Anatomy of an oTree Page</vt:lpstr>
      <vt:lpstr>Field form(s) on a template</vt:lpstr>
      <vt:lpstr>Dynamic set of forms</vt:lpstr>
      <vt:lpstr>Dynamic min/max</vt:lpstr>
      <vt:lpstr>Methods of an oTree Page</vt:lpstr>
      <vt:lpstr>Typical blueprint of a game</vt:lpstr>
      <vt:lpstr>Our workflow </vt:lpstr>
      <vt:lpstr>Guess game: description</vt:lpstr>
      <vt:lpstr>Guess game: screen 1</vt:lpstr>
      <vt:lpstr>Guess game: screen 2</vt:lpstr>
      <vt:lpstr>Guess game: screen 3</vt:lpstr>
      <vt:lpstr>Guess game - blueprint</vt:lpstr>
      <vt:lpstr>Guess game - blueprint</vt:lpstr>
      <vt:lpstr>Models</vt:lpstr>
      <vt:lpstr>Guess game - Models</vt:lpstr>
      <vt:lpstr>Guess game: Views</vt:lpstr>
      <vt:lpstr>Guess game: Views. Built-in functions</vt:lpstr>
      <vt:lpstr>Guess game - Templates</vt:lpstr>
      <vt:lpstr>Templates: using variables</vt:lpstr>
      <vt:lpstr>Guess game - Templates</vt:lpstr>
      <vt:lpstr>Guess game: Views. Intro</vt:lpstr>
      <vt:lpstr>Guess game: Models. Result: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Guess game</vt:lpstr>
      <vt:lpstr>GIT: creation</vt:lpstr>
      <vt:lpstr>GIT: pushing update</vt:lpstr>
      <vt:lpstr>Heroku</vt:lpstr>
      <vt:lpstr>Obtaining data from previous rounds</vt:lpstr>
      <vt:lpstr>Loop through any lists</vt:lpstr>
      <vt:lpstr>Extra task: multi-round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96</cp:revision>
  <cp:lastPrinted>2018-05-22T07:03:01Z</cp:lastPrinted>
  <dcterms:created xsi:type="dcterms:W3CDTF">2018-05-14T20:05:36Z</dcterms:created>
  <dcterms:modified xsi:type="dcterms:W3CDTF">2018-05-29T06:11:58Z</dcterms:modified>
</cp:coreProperties>
</file>